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0" r:id="rId2"/>
    <p:sldId id="261" r:id="rId3"/>
    <p:sldId id="272" r:id="rId4"/>
    <p:sldId id="273" r:id="rId5"/>
    <p:sldId id="263" r:id="rId6"/>
    <p:sldId id="262" r:id="rId7"/>
    <p:sldId id="264" r:id="rId8"/>
    <p:sldId id="266" r:id="rId9"/>
    <p:sldId id="267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69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869" autoAdjust="0"/>
  </p:normalViewPr>
  <p:slideViewPr>
    <p:cSldViewPr>
      <p:cViewPr>
        <p:scale>
          <a:sx n="90" d="100"/>
          <a:sy n="90" d="100"/>
        </p:scale>
        <p:origin x="-804" y="3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15.1.21%20desktop\Desktop\VQP%20Audit\SPC%20Forma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15.1.21%20desktop\Desktop\VQP%20Audit\SPC%20Format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E:\Office%20work\Vendor%20Project%20Delight\New%20Microsoft%20Excel%20Worksheet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X-Bar </a:t>
            </a:r>
            <a:r>
              <a:rPr lang="en-US" dirty="0"/>
              <a:t>Chart</a:t>
            </a:r>
          </a:p>
        </c:rich>
      </c:tx>
      <c:layout>
        <c:manualLayout>
          <c:xMode val="edge"/>
          <c:yMode val="edge"/>
          <c:x val="0.40108361454818148"/>
          <c:y val="6.6700901517745053E-3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336538461538461"/>
          <c:y val="0.13636363636363635"/>
          <c:w val="0.74519230769230771"/>
          <c:h val="0.6875"/>
        </c:manualLayout>
      </c:layout>
      <c:lineChart>
        <c:grouping val="standard"/>
        <c:varyColors val="0"/>
        <c:ser>
          <c:idx val="1"/>
          <c:order val="0"/>
          <c:tx>
            <c:strRef>
              <c:f>'[SPC Format.xlsx]Wattage 2 (2)'!$A$18</c:f>
              <c:strCache>
                <c:ptCount val="1"/>
                <c:pt idx="0">
                  <c:v>AVG.</c:v>
                </c:pt>
              </c:strCache>
            </c:strRef>
          </c:tx>
          <c:spPr>
            <a:ln w="3175">
              <a:solidFill>
                <a:srgbClr val="008000"/>
              </a:solidFill>
              <a:prstDash val="solid"/>
            </a:ln>
          </c:spPr>
          <c:marker>
            <c:symbol val="square"/>
            <c:size val="3"/>
            <c:spPr>
              <a:solidFill>
                <a:srgbClr val="008000"/>
              </a:solidFill>
              <a:ln>
                <a:solidFill>
                  <a:srgbClr val="008000"/>
                </a:solidFill>
                <a:prstDash val="solid"/>
              </a:ln>
            </c:spPr>
          </c:marker>
          <c:val>
            <c:numRef>
              <c:f>'[SPC Format.xlsx]Wattage 2 (2)'!$B$18:$K$18</c:f>
              <c:numCache>
                <c:formatCode>General</c:formatCode>
                <c:ptCount val="10"/>
                <c:pt idx="0">
                  <c:v>294.14</c:v>
                </c:pt>
                <c:pt idx="1">
                  <c:v>314.23999999999995</c:v>
                </c:pt>
                <c:pt idx="2">
                  <c:v>303.14</c:v>
                </c:pt>
                <c:pt idx="3">
                  <c:v>311.82</c:v>
                </c:pt>
                <c:pt idx="4">
                  <c:v>316.06000000000006</c:v>
                </c:pt>
                <c:pt idx="5">
                  <c:v>291.17999999999995</c:v>
                </c:pt>
                <c:pt idx="6">
                  <c:v>287.93999999999994</c:v>
                </c:pt>
                <c:pt idx="7">
                  <c:v>325.8</c:v>
                </c:pt>
                <c:pt idx="8">
                  <c:v>315.58000000000004</c:v>
                </c:pt>
                <c:pt idx="9">
                  <c:v>304.41999999999996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'[SPC Format.xlsx]Wattage 2 (2)'!$A$23</c:f>
              <c:strCache>
                <c:ptCount val="1"/>
                <c:pt idx="0">
                  <c:v>U.C.L. </c:v>
                </c:pt>
              </c:strCache>
            </c:strRef>
          </c:tx>
          <c:spPr>
            <a:ln w="3175">
              <a:solidFill>
                <a:srgbClr val="993300"/>
              </a:solidFill>
              <a:prstDash val="sysDash"/>
            </a:ln>
          </c:spPr>
          <c:marker>
            <c:symbol val="none"/>
          </c:marker>
          <c:val>
            <c:numRef>
              <c:f>'[SPC Format.xlsx]Wattage 2 (2)'!$B$23:$K$23</c:f>
              <c:numCache>
                <c:formatCode>General</c:formatCode>
                <c:ptCount val="10"/>
                <c:pt idx="0">
                  <c:v>357.38440000000003</c:v>
                </c:pt>
                <c:pt idx="1">
                  <c:v>357.38440000000003</c:v>
                </c:pt>
                <c:pt idx="2">
                  <c:v>357.38440000000003</c:v>
                </c:pt>
                <c:pt idx="3">
                  <c:v>357.38440000000003</c:v>
                </c:pt>
                <c:pt idx="4">
                  <c:v>357.38440000000003</c:v>
                </c:pt>
                <c:pt idx="5">
                  <c:v>357.38440000000003</c:v>
                </c:pt>
                <c:pt idx="6">
                  <c:v>357.38440000000003</c:v>
                </c:pt>
                <c:pt idx="7">
                  <c:v>357.38440000000003</c:v>
                </c:pt>
                <c:pt idx="8">
                  <c:v>357.38440000000003</c:v>
                </c:pt>
                <c:pt idx="9" formatCode="0.0000">
                  <c:v>357.38440000000003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'[SPC Format.xlsx]Wattage 2 (2)'!$A$24</c:f>
              <c:strCache>
                <c:ptCount val="1"/>
                <c:pt idx="0">
                  <c:v>L.C.L.</c:v>
                </c:pt>
              </c:strCache>
            </c:strRef>
          </c:tx>
          <c:spPr>
            <a:ln w="3175">
              <a:solidFill>
                <a:srgbClr val="FF00FF"/>
              </a:solidFill>
              <a:prstDash val="sysDash"/>
            </a:ln>
          </c:spPr>
          <c:marker>
            <c:symbol val="none"/>
          </c:marker>
          <c:val>
            <c:numRef>
              <c:f>'[SPC Format.xlsx]Wattage 2 (2)'!$B$24:$K$24</c:f>
              <c:numCache>
                <c:formatCode>0.0000</c:formatCode>
                <c:ptCount val="10"/>
                <c:pt idx="0">
                  <c:v>255.4796</c:v>
                </c:pt>
                <c:pt idx="1">
                  <c:v>255.4796</c:v>
                </c:pt>
                <c:pt idx="2">
                  <c:v>255.4796</c:v>
                </c:pt>
                <c:pt idx="3">
                  <c:v>255.4796</c:v>
                </c:pt>
                <c:pt idx="4">
                  <c:v>255.4796</c:v>
                </c:pt>
                <c:pt idx="5">
                  <c:v>255.4796</c:v>
                </c:pt>
                <c:pt idx="6">
                  <c:v>255.4796</c:v>
                </c:pt>
                <c:pt idx="7">
                  <c:v>255.4796</c:v>
                </c:pt>
                <c:pt idx="8">
                  <c:v>255.4796</c:v>
                </c:pt>
                <c:pt idx="9">
                  <c:v>255.4796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'[SPC Format.xlsx]Wattage 2 (2)'!$A$27</c:f>
              <c:strCache>
                <c:ptCount val="1"/>
                <c:pt idx="0">
                  <c:v>X-BAR </c:v>
                </c:pt>
              </c:strCache>
            </c:strRef>
          </c:tx>
          <c:spPr>
            <a:ln w="3175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'[SPC Format.xlsx]Wattage 2 (2)'!$B$27:$K$27</c:f>
              <c:numCache>
                <c:formatCode>0.0000</c:formatCode>
                <c:ptCount val="10"/>
                <c:pt idx="0">
                  <c:v>306.43200000000002</c:v>
                </c:pt>
                <c:pt idx="1">
                  <c:v>306.43200000000002</c:v>
                </c:pt>
                <c:pt idx="2">
                  <c:v>306.43200000000002</c:v>
                </c:pt>
                <c:pt idx="3">
                  <c:v>306.43200000000002</c:v>
                </c:pt>
                <c:pt idx="4">
                  <c:v>306.43200000000002</c:v>
                </c:pt>
                <c:pt idx="5">
                  <c:v>306.43200000000002</c:v>
                </c:pt>
                <c:pt idx="6">
                  <c:v>306.43200000000002</c:v>
                </c:pt>
                <c:pt idx="7">
                  <c:v>306.43200000000002</c:v>
                </c:pt>
                <c:pt idx="8">
                  <c:v>306.43200000000002</c:v>
                </c:pt>
                <c:pt idx="9">
                  <c:v>306.43200000000002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79520"/>
        <c:axId val="31581312"/>
      </c:lineChart>
      <c:catAx>
        <c:axId val="31579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3158131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3158131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VALUE</a:t>
                </a:r>
              </a:p>
            </c:rich>
          </c:tx>
          <c:layout>
            <c:manualLayout>
              <c:xMode val="edge"/>
              <c:yMode val="edge"/>
              <c:x val="4.8764529433820781E-3"/>
              <c:y val="0.30113659705580281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31579520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84114004499437567"/>
          <c:y val="0.5248681958233482"/>
          <c:w val="0.14924446944131983"/>
          <c:h val="0.24217733652858606"/>
        </c:manualLayout>
      </c:layout>
      <c:overlay val="0"/>
      <c:spPr>
        <a:solidFill>
          <a:srgbClr val="FFFFFF"/>
        </a:solidFill>
        <a:ln w="25400">
          <a:noFill/>
        </a:ln>
      </c:spPr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spPr>
    <a:solidFill>
      <a:srgbClr val="CCFFCC"/>
    </a:solidFill>
    <a:ln w="3175">
      <a:solidFill>
        <a:srgbClr val="00000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R Chart</a:t>
            </a:r>
          </a:p>
        </c:rich>
      </c:tx>
      <c:layout>
        <c:manualLayout>
          <c:xMode val="edge"/>
          <c:yMode val="edge"/>
          <c:x val="0.44127746531683537"/>
          <c:y val="3.4090954976781745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1730769230769246E-2"/>
          <c:y val="0.13636363636363635"/>
          <c:w val="0.73076923076923073"/>
          <c:h val="0.6875"/>
        </c:manualLayout>
      </c:layout>
      <c:lineChart>
        <c:grouping val="standard"/>
        <c:varyColors val="0"/>
        <c:ser>
          <c:idx val="1"/>
          <c:order val="0"/>
          <c:tx>
            <c:strRef>
              <c:f>'[SPC Format.xlsx]Wattage 2 (2)'!$A$17</c:f>
              <c:strCache>
                <c:ptCount val="1"/>
                <c:pt idx="0">
                  <c:v>RANGE</c:v>
                </c:pt>
              </c:strCache>
            </c:strRef>
          </c:tx>
          <c:spPr>
            <a:ln w="3175">
              <a:solidFill>
                <a:srgbClr val="008000"/>
              </a:solidFill>
              <a:prstDash val="solid"/>
            </a:ln>
          </c:spPr>
          <c:marker>
            <c:symbol val="square"/>
            <c:size val="3"/>
            <c:spPr>
              <a:solidFill>
                <a:srgbClr val="008000"/>
              </a:solidFill>
              <a:ln>
                <a:solidFill>
                  <a:srgbClr val="008000"/>
                </a:solidFill>
                <a:prstDash val="solid"/>
              </a:ln>
            </c:spPr>
          </c:marker>
          <c:val>
            <c:numRef>
              <c:f>'[SPC Format.xlsx]Wattage 2 (2)'!$B$17:$K$17</c:f>
              <c:numCache>
                <c:formatCode>General</c:formatCode>
                <c:ptCount val="10"/>
                <c:pt idx="0">
                  <c:v>69.599999999999966</c:v>
                </c:pt>
                <c:pt idx="1">
                  <c:v>101.30000000000001</c:v>
                </c:pt>
                <c:pt idx="2">
                  <c:v>95.4</c:v>
                </c:pt>
                <c:pt idx="3">
                  <c:v>105.60000000000002</c:v>
                </c:pt>
                <c:pt idx="4">
                  <c:v>91.100000000000023</c:v>
                </c:pt>
                <c:pt idx="5">
                  <c:v>76.699999999999989</c:v>
                </c:pt>
                <c:pt idx="6">
                  <c:v>111.39999999999998</c:v>
                </c:pt>
                <c:pt idx="7">
                  <c:v>58.099999999999966</c:v>
                </c:pt>
                <c:pt idx="8">
                  <c:v>85.800000000000011</c:v>
                </c:pt>
                <c:pt idx="9">
                  <c:v>68.600000000000023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'[SPC Format.xlsx]Wattage 2 (2)'!$A$25</c:f>
              <c:strCache>
                <c:ptCount val="1"/>
                <c:pt idx="0">
                  <c:v>U.C.L.</c:v>
                </c:pt>
              </c:strCache>
            </c:strRef>
          </c:tx>
          <c:spPr>
            <a:ln w="3175">
              <a:solidFill>
                <a:srgbClr val="993300"/>
              </a:solidFill>
              <a:prstDash val="sysDash"/>
            </a:ln>
          </c:spPr>
          <c:marker>
            <c:symbol val="none"/>
          </c:marker>
          <c:val>
            <c:numRef>
              <c:f>'[SPC Format.xlsx]Wattage 2 (2)'!$B$25:$K$25</c:f>
              <c:numCache>
                <c:formatCode>0.0000</c:formatCode>
                <c:ptCount val="10"/>
                <c:pt idx="0">
                  <c:v>182.21959999999999</c:v>
                </c:pt>
                <c:pt idx="1">
                  <c:v>182.21959999999999</c:v>
                </c:pt>
                <c:pt idx="2">
                  <c:v>182.21959999999999</c:v>
                </c:pt>
                <c:pt idx="3">
                  <c:v>182.21959999999999</c:v>
                </c:pt>
                <c:pt idx="4">
                  <c:v>182.21959999999999</c:v>
                </c:pt>
                <c:pt idx="5">
                  <c:v>182.21959999999999</c:v>
                </c:pt>
                <c:pt idx="6">
                  <c:v>182.21959999999999</c:v>
                </c:pt>
                <c:pt idx="7">
                  <c:v>182.21959999999999</c:v>
                </c:pt>
                <c:pt idx="8">
                  <c:v>182.21959999999999</c:v>
                </c:pt>
                <c:pt idx="9">
                  <c:v>182.21959999999999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'[SPC Format.xlsx]Wattage 2 (2)'!$A$26</c:f>
              <c:strCache>
                <c:ptCount val="1"/>
                <c:pt idx="0">
                  <c:v>L.C.L.</c:v>
                </c:pt>
              </c:strCache>
            </c:strRef>
          </c:tx>
          <c:spPr>
            <a:ln w="3175">
              <a:solidFill>
                <a:srgbClr val="FF00FF"/>
              </a:solidFill>
              <a:prstDash val="sysDash"/>
            </a:ln>
          </c:spPr>
          <c:marker>
            <c:symbol val="none"/>
          </c:marker>
          <c:val>
            <c:numRef>
              <c:f>'[SPC Format.xlsx]Wattage 2 (2)'!$B$26:$K$26</c:f>
              <c:numCache>
                <c:formatCode>0.0000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'[SPC Format.xlsx]Wattage 2 (2)'!$A$28</c:f>
              <c:strCache>
                <c:ptCount val="1"/>
                <c:pt idx="0">
                  <c:v>R-BAR</c:v>
                </c:pt>
              </c:strCache>
            </c:strRef>
          </c:tx>
          <c:spPr>
            <a:ln w="3175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'[SPC Format.xlsx]Wattage 2 (2)'!$B$28:$K$28</c:f>
              <c:numCache>
                <c:formatCode>0.0000</c:formatCode>
                <c:ptCount val="10"/>
                <c:pt idx="0">
                  <c:v>86.36</c:v>
                </c:pt>
                <c:pt idx="1">
                  <c:v>86.36</c:v>
                </c:pt>
                <c:pt idx="2">
                  <c:v>86.36</c:v>
                </c:pt>
                <c:pt idx="3">
                  <c:v>86.36</c:v>
                </c:pt>
                <c:pt idx="4">
                  <c:v>86.36</c:v>
                </c:pt>
                <c:pt idx="5">
                  <c:v>86.36</c:v>
                </c:pt>
                <c:pt idx="6">
                  <c:v>86.36</c:v>
                </c:pt>
                <c:pt idx="7">
                  <c:v>86.36</c:v>
                </c:pt>
                <c:pt idx="8">
                  <c:v>86.36</c:v>
                </c:pt>
                <c:pt idx="9">
                  <c:v>86.36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293440"/>
        <c:axId val="31294976"/>
      </c:lineChart>
      <c:catAx>
        <c:axId val="31293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312949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3129497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VALUE</a:t>
                </a:r>
              </a:p>
            </c:rich>
          </c:tx>
          <c:layout>
            <c:manualLayout>
              <c:xMode val="edge"/>
              <c:yMode val="edge"/>
              <c:x val="2.4955005624296973E-3"/>
              <c:y val="0.34513426206339592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31293440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81730769230769262"/>
          <c:y val="0.46022727272727282"/>
          <c:w val="0.17307692307692321"/>
          <c:h val="0.30113636363636381"/>
        </c:manualLayout>
      </c:layout>
      <c:overlay val="0"/>
      <c:spPr>
        <a:solidFill>
          <a:srgbClr val="FFFFFF"/>
        </a:solidFill>
        <a:ln w="25400">
          <a:noFill/>
        </a:ln>
      </c:spPr>
    </c:legend>
    <c:plotVisOnly val="1"/>
    <c:dispBlanksAs val="gap"/>
    <c:showDLblsOverMax val="0"/>
  </c:chart>
  <c:spPr>
    <a:solidFill>
      <a:srgbClr val="CCFFCC"/>
    </a:solidFill>
    <a:ln w="3175">
      <a:solidFill>
        <a:srgbClr val="000000"/>
      </a:solidFill>
      <a:prstDash val="solid"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DWM 2.0 Score 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3.7603501213291736E-2"/>
          <c:y val="0.15970130092434098"/>
          <c:w val="0.9419562472143812"/>
          <c:h val="0.60118794933242037"/>
        </c:manualLayout>
      </c:layout>
      <c:lineChart>
        <c:grouping val="standard"/>
        <c:varyColors val="0"/>
        <c:ser>
          <c:idx val="0"/>
          <c:order val="0"/>
          <c:tx>
            <c:strRef>
              <c:f>Sheet1!$I$11</c:f>
              <c:strCache>
                <c:ptCount val="1"/>
                <c:pt idx="0">
                  <c:v>Target</c:v>
                </c:pt>
              </c:strCache>
            </c:strRef>
          </c:tx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Sheet1!$H$12:$H$26</c:f>
              <c:numCache>
                <c:formatCode>mmm-yy</c:formatCode>
                <c:ptCount val="15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  <c:pt idx="12">
                  <c:v>44562</c:v>
                </c:pt>
                <c:pt idx="13">
                  <c:v>44593</c:v>
                </c:pt>
                <c:pt idx="14">
                  <c:v>44621</c:v>
                </c:pt>
              </c:numCache>
            </c:numRef>
          </c:cat>
          <c:val>
            <c:numRef>
              <c:f>Sheet1!$I$12:$I$26</c:f>
              <c:numCache>
                <c:formatCode>General</c:formatCode>
                <c:ptCount val="1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Sheet1!$J$11</c:f>
              <c:strCache>
                <c:ptCount val="1"/>
                <c:pt idx="0">
                  <c:v>Achievement</c:v>
                </c:pt>
              </c:strCache>
            </c:strRef>
          </c:tx>
          <c:marker>
            <c:symbol val="none"/>
          </c:marker>
          <c:dPt>
            <c:idx val="6"/>
            <c:marker>
              <c:symbol val="none"/>
            </c:marker>
            <c:bubble3D val="0"/>
            <c:spPr>
              <a:ln>
                <a:noFill/>
              </a:ln>
            </c:spPr>
          </c:dPt>
          <c:dPt>
            <c:idx val="7"/>
            <c:marker/>
            <c:bubble3D val="0"/>
            <c:spPr>
              <a:ln>
                <a:noFill/>
              </a:ln>
            </c:spPr>
          </c:dPt>
          <c:dPt>
            <c:idx val="8"/>
            <c:bubble3D val="0"/>
            <c:spPr>
              <a:ln>
                <a:noFill/>
              </a:ln>
            </c:spPr>
          </c:dPt>
          <c:dPt>
            <c:idx val="9"/>
            <c:marker>
              <c:symbol val="none"/>
            </c:marker>
            <c:bubble3D val="0"/>
            <c:spPr>
              <a:ln>
                <a:noFill/>
              </a:ln>
            </c:spPr>
          </c:dPt>
          <c:dPt>
            <c:idx val="10"/>
            <c:bubble3D val="0"/>
            <c:spPr>
              <a:ln>
                <a:noFill/>
              </a:ln>
            </c:spPr>
          </c:dPt>
          <c:dPt>
            <c:idx val="11"/>
            <c:bubble3D val="0"/>
            <c:spPr>
              <a:ln>
                <a:noFill/>
              </a:ln>
            </c:spPr>
          </c:dPt>
          <c:dPt>
            <c:idx val="12"/>
            <c:bubble3D val="0"/>
            <c:spPr>
              <a:ln>
                <a:noFill/>
              </a:ln>
            </c:spPr>
          </c:dPt>
          <c:dPt>
            <c:idx val="13"/>
            <c:bubble3D val="0"/>
            <c:spPr>
              <a:ln>
                <a:noFill/>
              </a:ln>
            </c:spPr>
          </c:dPt>
          <c:dPt>
            <c:idx val="14"/>
            <c:bubble3D val="0"/>
            <c:spPr>
              <a:ln>
                <a:noFill/>
              </a:ln>
            </c:spPr>
          </c:dPt>
          <c:dLbls>
            <c:dLbl>
              <c:idx val="0"/>
              <c:layout>
                <c:manualLayout>
                  <c:x val="-3.0785915911454464E-2"/>
                  <c:y val="-4.07326258130777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2.6041390843843635E-2"/>
                  <c:y val="5.97105570137065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3.7362878312777251E-2"/>
                  <c:y val="6.89698162729658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Sheet1!$H$12:$H$26</c:f>
              <c:numCache>
                <c:formatCode>mmm-yy</c:formatCode>
                <c:ptCount val="15"/>
                <c:pt idx="0">
                  <c:v>44197</c:v>
                </c:pt>
                <c:pt idx="1">
                  <c:v>44228</c:v>
                </c:pt>
                <c:pt idx="2">
                  <c:v>44256</c:v>
                </c:pt>
                <c:pt idx="3">
                  <c:v>44287</c:v>
                </c:pt>
                <c:pt idx="4">
                  <c:v>44317</c:v>
                </c:pt>
                <c:pt idx="5">
                  <c:v>44348</c:v>
                </c:pt>
                <c:pt idx="6">
                  <c:v>44378</c:v>
                </c:pt>
                <c:pt idx="7">
                  <c:v>44409</c:v>
                </c:pt>
                <c:pt idx="8">
                  <c:v>44440</c:v>
                </c:pt>
                <c:pt idx="9">
                  <c:v>44470</c:v>
                </c:pt>
                <c:pt idx="10">
                  <c:v>44501</c:v>
                </c:pt>
                <c:pt idx="11">
                  <c:v>44531</c:v>
                </c:pt>
                <c:pt idx="12">
                  <c:v>44562</c:v>
                </c:pt>
                <c:pt idx="13">
                  <c:v>44593</c:v>
                </c:pt>
                <c:pt idx="14">
                  <c:v>44621</c:v>
                </c:pt>
              </c:numCache>
            </c:numRef>
          </c:cat>
          <c:val>
            <c:numRef>
              <c:f>Sheet1!$J$12:$J$26</c:f>
              <c:numCache>
                <c:formatCode>General</c:formatCode>
                <c:ptCount val="15"/>
                <c:pt idx="0">
                  <c:v>1.04</c:v>
                </c:pt>
                <c:pt idx="1">
                  <c:v>2</c:v>
                </c:pt>
                <c:pt idx="2">
                  <c:v>2.5</c:v>
                </c:pt>
                <c:pt idx="3">
                  <c:v>0</c:v>
                </c:pt>
                <c:pt idx="4">
                  <c:v>0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038592"/>
        <c:axId val="169521536"/>
      </c:lineChart>
      <c:dateAx>
        <c:axId val="107038592"/>
        <c:scaling>
          <c:orientation val="minMax"/>
        </c:scaling>
        <c:delete val="0"/>
        <c:axPos val="b"/>
        <c:numFmt formatCode="mmm-yy" sourceLinked="1"/>
        <c:majorTickMark val="none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169521536"/>
        <c:crosses val="autoZero"/>
        <c:auto val="1"/>
        <c:lblOffset val="100"/>
        <c:baseTimeUnit val="months"/>
      </c:dateAx>
      <c:valAx>
        <c:axId val="16952153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07038592"/>
        <c:crosses val="autoZero"/>
        <c:crossBetween val="between"/>
        <c:majorUnit val="3"/>
      </c:valAx>
      <c:spPr>
        <a:noFill/>
      </c:spPr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0.23864</cdr:x>
      <cdr:y>0.19565</cdr:y>
    </cdr:from>
    <cdr:to>
      <cdr:x>0.34241</cdr:x>
      <cdr:y>0.32609</cdr:y>
    </cdr:to>
    <cdr:sp macro="" textlink="">
      <cdr:nvSpPr>
        <cdr:cNvPr id="2" name="Rounded Rectangle 1"/>
        <cdr:cNvSpPr/>
      </cdr:nvSpPr>
      <cdr:spPr>
        <a:xfrm xmlns:a="http://schemas.openxmlformats.org/drawingml/2006/main">
          <a:off x="1927538" y="685800"/>
          <a:ext cx="838200" cy="457200"/>
        </a:xfrm>
        <a:prstGeom xmlns:a="http://schemas.openxmlformats.org/drawingml/2006/main" prst="round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dirty="0" smtClean="0">
              <a:noFill/>
            </a:rPr>
            <a:t>ne</a:t>
          </a:r>
          <a:endParaRPr lang="en-US" dirty="0">
            <a:noFill/>
          </a:endParaRPr>
        </a:p>
      </cdr:txBody>
    </cdr:sp>
  </cdr:relSizeAnchor>
  <cdr:relSizeAnchor xmlns:cdr="http://schemas.openxmlformats.org/drawingml/2006/chartDrawing">
    <cdr:from>
      <cdr:x>0.23469</cdr:x>
      <cdr:y>0.13043</cdr:y>
    </cdr:from>
    <cdr:to>
      <cdr:x>0.3479</cdr:x>
      <cdr:y>0.3913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895640" y="4572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dirty="0" smtClean="0"/>
        </a:p>
        <a:p xmlns:a="http://schemas.openxmlformats.org/drawingml/2006/main">
          <a:endParaRPr lang="en-US" dirty="0" smtClean="0"/>
        </a:p>
        <a:p xmlns:a="http://schemas.openxmlformats.org/drawingml/2006/main">
          <a:r>
            <a:rPr lang="en-US" dirty="0"/>
            <a:t> </a:t>
          </a:r>
          <a:r>
            <a:rPr lang="en-US" dirty="0" smtClean="0"/>
            <a:t>    NP Zone</a:t>
          </a:r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4AF32-3F68-4768-B5BE-70774A0245CB}" type="datetimeFigureOut">
              <a:rPr lang="en-US" smtClean="0"/>
              <a:t>22-Jul-21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DA777-6D30-4C98-A54B-9A9E36259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5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C5005-E71D-45C9-9346-68E279EF482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C5005-E71D-45C9-9346-68E279EF482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6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C5005-E71D-45C9-9346-68E279EF482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C5005-E71D-45C9-9346-68E279EF482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A0A3-887B-417D-B47D-9BE01FA4A968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55B4-1184-45F5-B782-5C76B05E9D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entagon 7"/>
          <p:cNvSpPr/>
          <p:nvPr userDrawn="1"/>
        </p:nvSpPr>
        <p:spPr>
          <a:xfrm>
            <a:off x="0" y="0"/>
            <a:ext cx="7315200" cy="685800"/>
          </a:xfrm>
          <a:prstGeom prst="homePlate">
            <a:avLst/>
          </a:prstGeom>
          <a:solidFill>
            <a:srgbClr val="0855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404542" y="86380"/>
            <a:ext cx="164981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b="1" kern="1200" baseline="0" dirty="0">
                <a:solidFill>
                  <a:srgbClr val="08558C"/>
                </a:solidFill>
                <a:latin typeface="Swiss 721 SWA" pitchFamily="34" charset="0"/>
                <a:ea typeface="Segoe UI Symbol" pitchFamily="34" charset="0"/>
                <a:cs typeface="Shonar Bangla" pitchFamily="34" charset="0"/>
              </a:rPr>
              <a:t>Crompton</a:t>
            </a:r>
            <a:endParaRPr lang="en-US" sz="2600" b="1" dirty="0">
              <a:solidFill>
                <a:srgbClr val="08558C"/>
              </a:solidFill>
              <a:latin typeface="Swiss 721 SWA" pitchFamily="34" charset="0"/>
              <a:ea typeface="Segoe UI Symbol" pitchFamily="34" charset="0"/>
              <a:cs typeface="Shonar Bangl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50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22-Jul-21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6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7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9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AC18F7F-A138-4F13-882B-54CB44686DE8}"/>
              </a:ext>
            </a:extLst>
          </p:cNvPr>
          <p:cNvSpPr/>
          <p:nvPr/>
        </p:nvSpPr>
        <p:spPr>
          <a:xfrm>
            <a:off x="76200" y="133290"/>
            <a:ext cx="1059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DWM 2.0</a:t>
            </a:r>
            <a:endParaRPr lang="en-IN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5600" y="2590800"/>
            <a:ext cx="39000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Daily Work Management</a:t>
            </a:r>
          </a:p>
          <a:p>
            <a:pPr algn="ctr"/>
            <a:r>
              <a:rPr lang="en-US" sz="2800" b="1" dirty="0" smtClean="0"/>
              <a:t>Progress Status</a:t>
            </a:r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562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522" y="152400"/>
            <a:ext cx="2399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List of CTQ Work station</a:t>
            </a:r>
            <a:endParaRPr lang="en-IN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14388"/>
            <a:ext cx="8610599" cy="5229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878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522" y="15240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List of CTQ Machines</a:t>
            </a:r>
            <a:endParaRPr lang="en-IN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542213" cy="4114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49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522" y="152400"/>
            <a:ext cx="1234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SOP for FPI</a:t>
            </a:r>
            <a:endParaRPr lang="en-IN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564880" cy="518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663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522" y="152400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List of Jig fixtures &amp; Die</a:t>
            </a:r>
            <a:endParaRPr lang="en-IN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6400800" cy="586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22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522" y="152400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Defects Record</a:t>
            </a:r>
            <a:endParaRPr lang="en-IN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382000" cy="594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41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522" y="152400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Rework SOP</a:t>
            </a:r>
            <a:endParaRPr lang="en-IN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08074"/>
            <a:ext cx="8534400" cy="586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60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522" y="152400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Score Card</a:t>
            </a:r>
            <a:endParaRPr lang="en-IN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3477724"/>
              </p:ext>
            </p:extLst>
          </p:nvPr>
        </p:nvGraphicFramePr>
        <p:xfrm>
          <a:off x="695160" y="1219200"/>
          <a:ext cx="80772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Oval 2"/>
          <p:cNvSpPr/>
          <p:nvPr/>
        </p:nvSpPr>
        <p:spPr>
          <a:xfrm>
            <a:off x="2590800" y="3429000"/>
            <a:ext cx="914400" cy="9906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48000" y="2362200"/>
            <a:ext cx="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0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="" xmlns:a16="http://schemas.microsoft.com/office/drawing/2014/main" id="{33005F6F-AF3A-43FF-BD7A-9EEEEBBC2D6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6" name="object 2">
            <a:extLst>
              <a:ext uri="{FF2B5EF4-FFF2-40B4-BE49-F238E27FC236}">
                <a16:creationId xmlns="" xmlns:a16="http://schemas.microsoft.com/office/drawing/2014/main" id="{A5A0E1AA-D2DE-465A-B382-2E0EED58D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26" y="163916"/>
            <a:ext cx="6045200" cy="32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5875" rIns="0" bIns="0">
            <a:spAutoFit/>
          </a:bodyPr>
          <a:lstStyle>
            <a:lvl1pPr marL="127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125"/>
              </a:spcBef>
              <a:buNone/>
            </a:pPr>
            <a:r>
              <a:rPr lang="en-I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DWM </a:t>
            </a:r>
            <a:r>
              <a:rPr lang="en-I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2.0 </a:t>
            </a:r>
            <a:r>
              <a:rPr lang="en-I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I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Glide path (Score 3 to 6)</a:t>
            </a:r>
            <a:endParaRPr lang="en-I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6" y="816935"/>
            <a:ext cx="8794474" cy="5964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08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="" xmlns:a16="http://schemas.microsoft.com/office/drawing/2014/main" id="{33005F6F-AF3A-43FF-BD7A-9EEEEBBC2D6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8991600" cy="58673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="" xmlns:a16="http://schemas.microsoft.com/office/drawing/2014/main" id="{A5A0E1AA-D2DE-465A-B382-2E0EED58D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26" y="163916"/>
            <a:ext cx="6045200" cy="32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5875" rIns="0" bIns="0">
            <a:spAutoFit/>
          </a:bodyPr>
          <a:lstStyle>
            <a:lvl1pPr marL="127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125"/>
              </a:spcBef>
              <a:buNone/>
            </a:pPr>
            <a:r>
              <a:rPr lang="en-I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DWM </a:t>
            </a:r>
            <a:r>
              <a:rPr lang="en-I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2.0 </a:t>
            </a:r>
            <a:r>
              <a:rPr lang="en-I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I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Glide path (Score 3 to 6)</a:t>
            </a:r>
            <a:endParaRPr lang="en-I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7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="" xmlns:a16="http://schemas.microsoft.com/office/drawing/2014/main" id="{33005F6F-AF3A-43FF-BD7A-9EEEEBBC2D6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8991600" cy="579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="" xmlns:a16="http://schemas.microsoft.com/office/drawing/2014/main" id="{A5A0E1AA-D2DE-465A-B382-2E0EED58D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26" y="163916"/>
            <a:ext cx="6045200" cy="32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5875" rIns="0" bIns="0">
            <a:spAutoFit/>
          </a:bodyPr>
          <a:lstStyle>
            <a:lvl1pPr marL="127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125"/>
              </a:spcBef>
              <a:buNone/>
            </a:pPr>
            <a:r>
              <a:rPr lang="en-I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DWM </a:t>
            </a:r>
            <a:r>
              <a:rPr lang="en-I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2.0 </a:t>
            </a:r>
            <a:r>
              <a:rPr lang="en-I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I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Glide path (Score 3 to 6)</a:t>
            </a:r>
            <a:endParaRPr lang="en-I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AC18F7F-A138-4F13-882B-54CB44686DE8}"/>
              </a:ext>
            </a:extLst>
          </p:cNvPr>
          <p:cNvSpPr/>
          <p:nvPr/>
        </p:nvSpPr>
        <p:spPr>
          <a:xfrm>
            <a:off x="76200" y="133290"/>
            <a:ext cx="6891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Fixing of CTQ operators - Primary and 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Secondary With OJT Module</a:t>
            </a:r>
            <a:endParaRPr lang="en-IN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2" y="734705"/>
            <a:ext cx="3761397" cy="284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023" y="819190"/>
            <a:ext cx="3383280" cy="276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1" y="3807833"/>
            <a:ext cx="3761397" cy="265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023" y="3766006"/>
            <a:ext cx="3383280" cy="269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33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="" xmlns:a16="http://schemas.microsoft.com/office/drawing/2014/main" id="{33005F6F-AF3A-43FF-BD7A-9EEEEBBC2D6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762000"/>
            <a:ext cx="8961120" cy="594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="" xmlns:a16="http://schemas.microsoft.com/office/drawing/2014/main" id="{A5A0E1AA-D2DE-465A-B382-2E0EED58D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26" y="163916"/>
            <a:ext cx="6045200" cy="32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5875" rIns="0" bIns="0">
            <a:spAutoFit/>
          </a:bodyPr>
          <a:lstStyle>
            <a:lvl1pPr marL="127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125"/>
              </a:spcBef>
              <a:buNone/>
            </a:pPr>
            <a:r>
              <a:rPr lang="en-I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DWM </a:t>
            </a:r>
            <a:r>
              <a:rPr lang="en-I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2.0 </a:t>
            </a:r>
            <a:r>
              <a:rPr lang="en-I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I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Glide path (Score 3 to 6)</a:t>
            </a:r>
            <a:endParaRPr lang="en-I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9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AC18F7F-A138-4F13-882B-54CB44686DE8}"/>
              </a:ext>
            </a:extLst>
          </p:cNvPr>
          <p:cNvSpPr/>
          <p:nvPr/>
        </p:nvSpPr>
        <p:spPr>
          <a:xfrm>
            <a:off x="76200" y="133290"/>
            <a:ext cx="6891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Fixing of CTQ operators - Primary and 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Secondary With OJT Module</a:t>
            </a:r>
            <a:endParaRPr lang="en-IN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1"/>
            <a:ext cx="3947160" cy="281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0"/>
            <a:ext cx="3810000" cy="281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81399"/>
            <a:ext cx="4023360" cy="300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10" y="3657600"/>
            <a:ext cx="3822590" cy="2924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AC18F7F-A138-4F13-882B-54CB44686DE8}"/>
              </a:ext>
            </a:extLst>
          </p:cNvPr>
          <p:cNvSpPr/>
          <p:nvPr/>
        </p:nvSpPr>
        <p:spPr>
          <a:xfrm>
            <a:off x="76200" y="133290"/>
            <a:ext cx="6891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Fixing of CTQ operators - Primary and </a:t>
            </a:r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Secondary With OJT Module</a:t>
            </a:r>
            <a:endParaRPr lang="en-IN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4572000" cy="340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348" y="762000"/>
            <a:ext cx="4297680" cy="340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9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AC18F7F-A138-4F13-882B-54CB44686DE8}"/>
              </a:ext>
            </a:extLst>
          </p:cNvPr>
          <p:cNvSpPr/>
          <p:nvPr/>
        </p:nvSpPr>
        <p:spPr>
          <a:xfrm>
            <a:off x="76200" y="133290"/>
            <a:ext cx="1384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FPI Training</a:t>
            </a:r>
            <a:endParaRPr lang="en-IN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704" y="3810000"/>
            <a:ext cx="4762371" cy="29337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" y="762001"/>
            <a:ext cx="4876799" cy="3004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9085" y="4191000"/>
            <a:ext cx="2809157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Condition for First Part Inspection: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tarting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shift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Model Changeover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achine breakdown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power interruption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tool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change</a:t>
            </a:r>
          </a:p>
        </p:txBody>
      </p:sp>
    </p:spTree>
    <p:extLst>
      <p:ext uri="{BB962C8B-B14F-4D97-AF65-F5344CB8AC3E}">
        <p14:creationId xmlns:p14="http://schemas.microsoft.com/office/powerpoint/2010/main" val="372707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AC18F7F-A138-4F13-882B-54CB44686DE8}"/>
              </a:ext>
            </a:extLst>
          </p:cNvPr>
          <p:cNvSpPr/>
          <p:nvPr/>
        </p:nvSpPr>
        <p:spPr>
          <a:xfrm>
            <a:off x="76200" y="133290"/>
            <a:ext cx="2052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Log Book Updated</a:t>
            </a:r>
            <a:endParaRPr lang="en-IN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" y="762000"/>
            <a:ext cx="9014461" cy="2560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" y="3352799"/>
            <a:ext cx="9014461" cy="2560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" y="6096000"/>
            <a:ext cx="332860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CTQ &amp; CTP check point added in Log book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38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1999"/>
            <a:ext cx="8763000" cy="45930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2522" y="152400"/>
            <a:ext cx="3284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Log </a:t>
            </a:r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Book Action Plan check sheet</a:t>
            </a:r>
            <a:endParaRPr lang="en-IN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522" y="152400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Color </a:t>
            </a: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mark </a:t>
            </a:r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on Pressure Gauges </a:t>
            </a:r>
            <a:endParaRPr lang="en-IN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0" b="18961"/>
          <a:stretch/>
        </p:blipFill>
        <p:spPr bwMode="auto">
          <a:xfrm>
            <a:off x="6042992" y="1066799"/>
            <a:ext cx="3048000" cy="3030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6" b="25484"/>
          <a:stretch/>
        </p:blipFill>
        <p:spPr bwMode="auto">
          <a:xfrm>
            <a:off x="26505" y="1066800"/>
            <a:ext cx="2856524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0" b="24857"/>
          <a:stretch/>
        </p:blipFill>
        <p:spPr bwMode="auto">
          <a:xfrm>
            <a:off x="2971800" y="1066799"/>
            <a:ext cx="2999168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522" y="4495800"/>
            <a:ext cx="1443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Color Coding :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Red       :  Danger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Yellow  :  Warning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Green   : OK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6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522" y="152400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Control Chart</a:t>
            </a:r>
            <a:endParaRPr lang="en-IN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929259"/>
              </p:ext>
            </p:extLst>
          </p:nvPr>
        </p:nvGraphicFramePr>
        <p:xfrm>
          <a:off x="3581400" y="990600"/>
          <a:ext cx="53340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3779030"/>
              </p:ext>
            </p:extLst>
          </p:nvPr>
        </p:nvGraphicFramePr>
        <p:xfrm>
          <a:off x="3581400" y="2971800"/>
          <a:ext cx="5334000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382" y="990600"/>
            <a:ext cx="3422374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Part Name - Tank Coating 25 ltr Qube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Instrument – Coating Tester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Least Count – 0.1 µm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Specification – 100~400 µm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Sample Size – 50 Nos.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USL = 400 µm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LSL = 100 µm</a:t>
            </a: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r>
              <a:rPr lang="en-US" sz="1400" u="sng" dirty="0" smtClean="0">
                <a:latin typeface="Arial" pitchFamily="34" charset="0"/>
                <a:cs typeface="Arial" pitchFamily="34" charset="0"/>
              </a:rPr>
              <a:t>Calculation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For X-Bar Chart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UCL = 357.6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LCL = 255.4</a:t>
            </a:r>
          </a:p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For R-Chart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UCL = 182.2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LCL = 0</a:t>
            </a: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Process is good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240</Words>
  <Application>Microsoft Office PowerPoint</Application>
  <PresentationFormat>On-screen Show (4:3)</PresentationFormat>
  <Paragraphs>67</Paragraphs>
  <Slides>20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</cp:lastModifiedBy>
  <cp:revision>39</cp:revision>
  <dcterms:created xsi:type="dcterms:W3CDTF">2006-08-16T00:00:00Z</dcterms:created>
  <dcterms:modified xsi:type="dcterms:W3CDTF">2021-07-22T03:53:06Z</dcterms:modified>
</cp:coreProperties>
</file>